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91" r:id="rId4"/>
    <p:sldId id="292" r:id="rId5"/>
    <p:sldId id="267" r:id="rId6"/>
    <p:sldId id="268" r:id="rId7"/>
    <p:sldId id="270" r:id="rId8"/>
    <p:sldId id="272" r:id="rId9"/>
    <p:sldId id="285" r:id="rId10"/>
    <p:sldId id="282" r:id="rId11"/>
    <p:sldId id="286" r:id="rId12"/>
    <p:sldId id="287" r:id="rId13"/>
    <p:sldId id="289" r:id="rId14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C2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>
      <p:cViewPr>
        <p:scale>
          <a:sx n="70" d="100"/>
          <a:sy n="70" d="100"/>
        </p:scale>
        <p:origin x="-13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A30929-0E32-4130-B194-7779F100C6F1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4685E8-E252-4D71-8810-9F790675F4DF}" type="pres">
      <dgm:prSet presAssocID="{AEA30929-0E32-4130-B194-7779F100C6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8FDF228C-9380-4730-B55E-351B31A14972}" type="presOf" srcId="{AEA30929-0E32-4130-B194-7779F100C6F1}" destId="{0E4685E8-E252-4D71-8810-9F790675F4DF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22CB28-6813-4C4B-9F30-2597F800C1F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A8897A-B286-4150-A55F-1BDB464EE0D0}">
      <dgm:prSet phldrT="[Text]" custT="1"/>
      <dgm:spPr/>
      <dgm:t>
        <a:bodyPr/>
        <a:lstStyle/>
        <a:p>
          <a:r>
            <a:rPr lang="sr-Latn-ME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Analiza uticaja varijabilnosti proizvodnje FN elektrane na EE sistem Crne Gore</a:t>
          </a:r>
          <a:endParaRPr 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CA757E-38B2-4CA9-B78B-CD12CF0D2E72}" type="parTrans" cxnId="{7439A977-07F4-4FCD-B0BE-91152B4179D0}">
      <dgm:prSet/>
      <dgm:spPr/>
      <dgm:t>
        <a:bodyPr/>
        <a:lstStyle/>
        <a:p>
          <a:endParaRPr lang="en-US"/>
        </a:p>
      </dgm:t>
    </dgm:pt>
    <dgm:pt modelId="{E2628F9B-21CA-4B38-A7AA-42C9556613C9}" type="sibTrans" cxnId="{7439A977-07F4-4FCD-B0BE-91152B4179D0}">
      <dgm:prSet/>
      <dgm:spPr/>
      <dgm:t>
        <a:bodyPr/>
        <a:lstStyle/>
        <a:p>
          <a:endParaRPr lang="en-US"/>
        </a:p>
      </dgm:t>
    </dgm:pt>
    <dgm:pt modelId="{F1B607BC-ECF3-48D8-BB19-A7888594196D}">
      <dgm:prSet phldrT="[Text]" custT="1"/>
      <dgm:spPr/>
      <dgm:t>
        <a:bodyPr/>
        <a:lstStyle/>
        <a:p>
          <a:r>
            <a:rPr lang="sr-Latn-ME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Analiza uticaja fluktacije proizvodnje na vođenje i eksploataciju EE sistema</a:t>
          </a:r>
          <a:endParaRPr 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E70F1F-F739-44EE-9D9D-CE0BB560E642}" type="parTrans" cxnId="{CC284CA1-16DE-47B2-A28F-409562681D58}">
      <dgm:prSet/>
      <dgm:spPr/>
      <dgm:t>
        <a:bodyPr/>
        <a:lstStyle/>
        <a:p>
          <a:endParaRPr lang="en-US"/>
        </a:p>
      </dgm:t>
    </dgm:pt>
    <dgm:pt modelId="{9D617B3A-DED7-46F4-AB45-50085AFC7580}" type="sibTrans" cxnId="{CC284CA1-16DE-47B2-A28F-409562681D58}">
      <dgm:prSet/>
      <dgm:spPr/>
      <dgm:t>
        <a:bodyPr/>
        <a:lstStyle/>
        <a:p>
          <a:endParaRPr lang="en-US"/>
        </a:p>
      </dgm:t>
    </dgm:pt>
    <dgm:pt modelId="{036B0B70-3BE9-4456-ABF2-56E919B6F192}">
      <dgm:prSet phldrT="[Text]" custT="1"/>
      <dgm:spPr/>
      <dgm:t>
        <a:bodyPr/>
        <a:lstStyle/>
        <a:p>
          <a:r>
            <a:rPr lang="sr-Latn-ME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Analiza debalansa u radu proizvođača električne energije iz FN elektrana</a:t>
          </a:r>
          <a:endParaRPr 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7F3A17-33D3-47E2-9AA6-A8F66FDA5F86}" type="parTrans" cxnId="{92995312-3577-4933-A18E-4C061742776C}">
      <dgm:prSet/>
      <dgm:spPr/>
      <dgm:t>
        <a:bodyPr/>
        <a:lstStyle/>
        <a:p>
          <a:endParaRPr lang="en-US"/>
        </a:p>
      </dgm:t>
    </dgm:pt>
    <dgm:pt modelId="{DCF66E97-54D8-4CAF-9702-705BEEEE2712}" type="sibTrans" cxnId="{92995312-3577-4933-A18E-4C061742776C}">
      <dgm:prSet/>
      <dgm:spPr/>
      <dgm:t>
        <a:bodyPr/>
        <a:lstStyle/>
        <a:p>
          <a:endParaRPr lang="en-US"/>
        </a:p>
      </dgm:t>
    </dgm:pt>
    <dgm:pt modelId="{7EAA2A49-79F7-43DD-83C5-BDFC35F2A925}">
      <dgm:prSet phldrT="[Text]" custT="1"/>
      <dgm:spPr/>
      <dgm:t>
        <a:bodyPr/>
        <a:lstStyle/>
        <a:p>
          <a:r>
            <a:rPr lang="sr-Latn-ME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Ostvarenje balansiranje EE sistema sa PV (prema usvojenim pretpostavkama)</a:t>
          </a:r>
          <a:endParaRPr 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CA407E-4756-442B-A0BB-5A6CCDC9B6FD}" type="parTrans" cxnId="{0AAA56C7-D2D2-4A6A-9747-50DE6E0AF63A}">
      <dgm:prSet/>
      <dgm:spPr/>
      <dgm:t>
        <a:bodyPr/>
        <a:lstStyle/>
        <a:p>
          <a:endParaRPr lang="en-US"/>
        </a:p>
      </dgm:t>
    </dgm:pt>
    <dgm:pt modelId="{608831BD-78DA-4EBF-9286-C875CD27B2BD}" type="sibTrans" cxnId="{0AAA56C7-D2D2-4A6A-9747-50DE6E0AF63A}">
      <dgm:prSet/>
      <dgm:spPr/>
      <dgm:t>
        <a:bodyPr/>
        <a:lstStyle/>
        <a:p>
          <a:endParaRPr lang="en-US"/>
        </a:p>
      </dgm:t>
    </dgm:pt>
    <dgm:pt modelId="{93BDB5A3-48B2-426D-81F1-F8C0499CA3CC}" type="pres">
      <dgm:prSet presAssocID="{3822CB28-6813-4C4B-9F30-2597F800C1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BA130C-3C8F-4BCF-BF93-0DA79FDC1920}" type="pres">
      <dgm:prSet presAssocID="{30A8897A-B286-4150-A55F-1BDB464EE0D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C0BF23-761B-4A94-92A7-757CE1024BC4}" type="pres">
      <dgm:prSet presAssocID="{E2628F9B-21CA-4B38-A7AA-42C9556613C9}" presName="sibTrans" presStyleCnt="0"/>
      <dgm:spPr/>
    </dgm:pt>
    <dgm:pt modelId="{B30C1206-3025-413F-B538-1B232D702F8F}" type="pres">
      <dgm:prSet presAssocID="{F1B607BC-ECF3-48D8-BB19-A7888594196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BAF78B-F2F9-44B2-9F7A-64D13BA2A7E6}" type="pres">
      <dgm:prSet presAssocID="{9D617B3A-DED7-46F4-AB45-50085AFC7580}" presName="sibTrans" presStyleCnt="0"/>
      <dgm:spPr/>
    </dgm:pt>
    <dgm:pt modelId="{389F0D5B-5F80-4512-A5AA-41E8D40F113A}" type="pres">
      <dgm:prSet presAssocID="{036B0B70-3BE9-4456-ABF2-56E919B6F19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D89D94-0DC0-4603-896D-FC8329F5BD24}" type="pres">
      <dgm:prSet presAssocID="{DCF66E97-54D8-4CAF-9702-705BEEEE2712}" presName="sibTrans" presStyleCnt="0"/>
      <dgm:spPr/>
    </dgm:pt>
    <dgm:pt modelId="{716DF450-74A7-4356-A0EC-88C6A9C49490}" type="pres">
      <dgm:prSet presAssocID="{7EAA2A49-79F7-43DD-83C5-BDFC35F2A92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94C24B-0F5F-4A0F-A01D-8C706AF39D59}" type="presOf" srcId="{30A8897A-B286-4150-A55F-1BDB464EE0D0}" destId="{EFBA130C-3C8F-4BCF-BF93-0DA79FDC1920}" srcOrd="0" destOrd="0" presId="urn:microsoft.com/office/officeart/2005/8/layout/default"/>
    <dgm:cxn modelId="{B7D3F767-2845-4DC6-8B4B-4DADD0104907}" type="presOf" srcId="{7EAA2A49-79F7-43DD-83C5-BDFC35F2A925}" destId="{716DF450-74A7-4356-A0EC-88C6A9C49490}" srcOrd="0" destOrd="0" presId="urn:microsoft.com/office/officeart/2005/8/layout/default"/>
    <dgm:cxn modelId="{7439A977-07F4-4FCD-B0BE-91152B4179D0}" srcId="{3822CB28-6813-4C4B-9F30-2597F800C1F1}" destId="{30A8897A-B286-4150-A55F-1BDB464EE0D0}" srcOrd="0" destOrd="0" parTransId="{14CA757E-38B2-4CA9-B78B-CD12CF0D2E72}" sibTransId="{E2628F9B-21CA-4B38-A7AA-42C9556613C9}"/>
    <dgm:cxn modelId="{724656EA-B24A-4989-BE52-6EB17938F020}" type="presOf" srcId="{3822CB28-6813-4C4B-9F30-2597F800C1F1}" destId="{93BDB5A3-48B2-426D-81F1-F8C0499CA3CC}" srcOrd="0" destOrd="0" presId="urn:microsoft.com/office/officeart/2005/8/layout/default"/>
    <dgm:cxn modelId="{0AAA56C7-D2D2-4A6A-9747-50DE6E0AF63A}" srcId="{3822CB28-6813-4C4B-9F30-2597F800C1F1}" destId="{7EAA2A49-79F7-43DD-83C5-BDFC35F2A925}" srcOrd="3" destOrd="0" parTransId="{F8CA407E-4756-442B-A0BB-5A6CCDC9B6FD}" sibTransId="{608831BD-78DA-4EBF-9286-C875CD27B2BD}"/>
    <dgm:cxn modelId="{F8D20D33-452B-4287-8E9A-97FB214C97F4}" type="presOf" srcId="{F1B607BC-ECF3-48D8-BB19-A7888594196D}" destId="{B30C1206-3025-413F-B538-1B232D702F8F}" srcOrd="0" destOrd="0" presId="urn:microsoft.com/office/officeart/2005/8/layout/default"/>
    <dgm:cxn modelId="{CC284CA1-16DE-47B2-A28F-409562681D58}" srcId="{3822CB28-6813-4C4B-9F30-2597F800C1F1}" destId="{F1B607BC-ECF3-48D8-BB19-A7888594196D}" srcOrd="1" destOrd="0" parTransId="{44E70F1F-F739-44EE-9D9D-CE0BB560E642}" sibTransId="{9D617B3A-DED7-46F4-AB45-50085AFC7580}"/>
    <dgm:cxn modelId="{741EDA82-BE31-430E-AB75-709064E51222}" type="presOf" srcId="{036B0B70-3BE9-4456-ABF2-56E919B6F192}" destId="{389F0D5B-5F80-4512-A5AA-41E8D40F113A}" srcOrd="0" destOrd="0" presId="urn:microsoft.com/office/officeart/2005/8/layout/default"/>
    <dgm:cxn modelId="{92995312-3577-4933-A18E-4C061742776C}" srcId="{3822CB28-6813-4C4B-9F30-2597F800C1F1}" destId="{036B0B70-3BE9-4456-ABF2-56E919B6F192}" srcOrd="2" destOrd="0" parTransId="{587F3A17-33D3-47E2-9AA6-A8F66FDA5F86}" sibTransId="{DCF66E97-54D8-4CAF-9702-705BEEEE2712}"/>
    <dgm:cxn modelId="{04F32C91-C5F5-4AF4-B941-7DB499BC5D06}" type="presParOf" srcId="{93BDB5A3-48B2-426D-81F1-F8C0499CA3CC}" destId="{EFBA130C-3C8F-4BCF-BF93-0DA79FDC1920}" srcOrd="0" destOrd="0" presId="urn:microsoft.com/office/officeart/2005/8/layout/default"/>
    <dgm:cxn modelId="{241EC62F-2C90-4862-91E3-77A18E99FC19}" type="presParOf" srcId="{93BDB5A3-48B2-426D-81F1-F8C0499CA3CC}" destId="{93C0BF23-761B-4A94-92A7-757CE1024BC4}" srcOrd="1" destOrd="0" presId="urn:microsoft.com/office/officeart/2005/8/layout/default"/>
    <dgm:cxn modelId="{FB8627A3-55D4-44F0-818A-2A369641E700}" type="presParOf" srcId="{93BDB5A3-48B2-426D-81F1-F8C0499CA3CC}" destId="{B30C1206-3025-413F-B538-1B232D702F8F}" srcOrd="2" destOrd="0" presId="urn:microsoft.com/office/officeart/2005/8/layout/default"/>
    <dgm:cxn modelId="{CFE62CFD-BC10-4A84-AFD3-6E10225C808F}" type="presParOf" srcId="{93BDB5A3-48B2-426D-81F1-F8C0499CA3CC}" destId="{06BAF78B-F2F9-44B2-9F7A-64D13BA2A7E6}" srcOrd="3" destOrd="0" presId="urn:microsoft.com/office/officeart/2005/8/layout/default"/>
    <dgm:cxn modelId="{8FB6ADA1-39A5-4327-9251-3D9BD19F64D3}" type="presParOf" srcId="{93BDB5A3-48B2-426D-81F1-F8C0499CA3CC}" destId="{389F0D5B-5F80-4512-A5AA-41E8D40F113A}" srcOrd="4" destOrd="0" presId="urn:microsoft.com/office/officeart/2005/8/layout/default"/>
    <dgm:cxn modelId="{FB50200E-C2E6-4F7E-A56B-F93C9B59114F}" type="presParOf" srcId="{93BDB5A3-48B2-426D-81F1-F8C0499CA3CC}" destId="{EBD89D94-0DC0-4603-896D-FC8329F5BD24}" srcOrd="5" destOrd="0" presId="urn:microsoft.com/office/officeart/2005/8/layout/default"/>
    <dgm:cxn modelId="{A974598A-67E8-4038-B9B6-F6890F5580FA}" type="presParOf" srcId="{93BDB5A3-48B2-426D-81F1-F8C0499CA3CC}" destId="{716DF450-74A7-4356-A0EC-88C6A9C4949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8BAC70-D047-42DB-B5F5-533E389AE6B7}" type="doc">
      <dgm:prSet loTypeId="urn:microsoft.com/office/officeart/2005/8/layout/default#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291FEA-592D-47B8-9DBD-5BF308279ABA}">
      <dgm:prSet phldrT="[Text]" custT="1"/>
      <dgm:spPr/>
      <dgm:t>
        <a:bodyPr/>
        <a:lstStyle/>
        <a:p>
          <a:r>
            <a:rPr lang="sr-Latn-ME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Opredeljenje CG da u prioritete razvoja energetike implementira proizvodnju iz solarnih (PV) elektrana</a:t>
          </a:r>
          <a:endParaRPr 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CA26DC-DF79-4A3A-B577-77D7AE22F5A4}" type="parTrans" cxnId="{462A2C76-48A1-4025-A6E1-FDE34D0F939E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1667FD-9EA7-4525-AEFC-30137AA605A7}" type="sibTrans" cxnId="{462A2C76-48A1-4025-A6E1-FDE34D0F939E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A71FB8-7D8D-4B36-9029-8360BD61557A}">
      <dgm:prSet custT="1"/>
      <dgm:spPr/>
      <dgm:t>
        <a:bodyPr/>
        <a:lstStyle/>
        <a:p>
          <a:r>
            <a:rPr lang="sr-Latn-ME" sz="2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Dilema </a:t>
          </a:r>
          <a:r>
            <a:rPr lang="sr-Latn-ME" sz="2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kakve će posledice </a:t>
          </a:r>
          <a:r>
            <a:rPr lang="sr-Latn-ME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ova razvojna strategija </a:t>
          </a:r>
          <a:r>
            <a:rPr lang="sr-Latn-ME" sz="2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imati </a:t>
          </a:r>
          <a:r>
            <a:rPr lang="sr-Latn-ME" sz="2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po </a:t>
          </a:r>
          <a:r>
            <a:rPr lang="sr-Latn-ME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rad elektroenergetskog sistema</a:t>
          </a:r>
        </a:p>
      </dgm:t>
    </dgm:pt>
    <dgm:pt modelId="{D8945B4A-7DF0-4435-BE55-933846043D54}" type="parTrans" cxnId="{D14416A4-5D8D-45D5-8A6B-69F7A5B8D8A4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9AEF3F-5029-49AC-9D83-B9656C58CC34}" type="sibTrans" cxnId="{D14416A4-5D8D-45D5-8A6B-69F7A5B8D8A4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C6ACFB-1658-4B20-B01A-8333C28E7865}">
      <dgm:prSet custT="1"/>
      <dgm:spPr/>
      <dgm:t>
        <a:bodyPr/>
        <a:lstStyle/>
        <a:p>
          <a:r>
            <a:rPr lang="sr-Latn-ME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Da li je postojeća i planirana zakonska regulativa u potpunosti anticipirala posledice ovakve energetske politike</a:t>
          </a:r>
          <a:endParaRPr 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0FB1C6-EDA4-4834-9F5C-8C3641D1AA78}" type="parTrans" cxnId="{83981661-322E-4373-BC1D-E701ADEF912E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4357FF-0198-4DB8-A862-A6A6ECEFF58B}" type="sibTrans" cxnId="{83981661-322E-4373-BC1D-E701ADEF912E}">
      <dgm:prSet/>
      <dgm:spPr/>
      <dgm:t>
        <a:bodyPr/>
        <a:lstStyle/>
        <a:p>
          <a:endParaRPr 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E56C28-B986-4D90-873E-2F09E61A5AC5}" type="pres">
      <dgm:prSet presAssocID="{158BAC70-D047-42DB-B5F5-533E389AE6B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ECC1DB-F0BE-41E3-9E9F-24323CD57B87}" type="pres">
      <dgm:prSet presAssocID="{51291FEA-592D-47B8-9DBD-5BF308279AB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CBFAC3-5508-4FC8-B58F-413437BCCA0F}" type="pres">
      <dgm:prSet presAssocID="{6A1667FD-9EA7-4525-AEFC-30137AA605A7}" presName="sibTrans" presStyleCnt="0"/>
      <dgm:spPr/>
    </dgm:pt>
    <dgm:pt modelId="{8F139FB4-4A5A-41DB-8CDE-184A62541034}" type="pres">
      <dgm:prSet presAssocID="{2DA71FB8-7D8D-4B36-9029-8360BD61557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F58A16-5F47-4564-9C0D-6A8576815545}" type="pres">
      <dgm:prSet presAssocID="{AE9AEF3F-5029-49AC-9D83-B9656C58CC34}" presName="sibTrans" presStyleCnt="0"/>
      <dgm:spPr/>
    </dgm:pt>
    <dgm:pt modelId="{C7CFF85E-ADB7-44CF-93D5-2B4ABB852389}" type="pres">
      <dgm:prSet presAssocID="{8DC6ACFB-1658-4B20-B01A-8333C28E786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63327F-F286-4EF6-AAD6-ED7ABBCE4FD1}" type="presOf" srcId="{8DC6ACFB-1658-4B20-B01A-8333C28E7865}" destId="{C7CFF85E-ADB7-44CF-93D5-2B4ABB852389}" srcOrd="0" destOrd="0" presId="urn:microsoft.com/office/officeart/2005/8/layout/default#4"/>
    <dgm:cxn modelId="{887E30EF-F305-481C-841B-D628E95672AE}" type="presOf" srcId="{51291FEA-592D-47B8-9DBD-5BF308279ABA}" destId="{BAECC1DB-F0BE-41E3-9E9F-24323CD57B87}" srcOrd="0" destOrd="0" presId="urn:microsoft.com/office/officeart/2005/8/layout/default#4"/>
    <dgm:cxn modelId="{0573AA78-DE8F-41B8-B71E-C48BC1798511}" type="presOf" srcId="{2DA71FB8-7D8D-4B36-9029-8360BD61557A}" destId="{8F139FB4-4A5A-41DB-8CDE-184A62541034}" srcOrd="0" destOrd="0" presId="urn:microsoft.com/office/officeart/2005/8/layout/default#4"/>
    <dgm:cxn modelId="{D14416A4-5D8D-45D5-8A6B-69F7A5B8D8A4}" srcId="{158BAC70-D047-42DB-B5F5-533E389AE6B7}" destId="{2DA71FB8-7D8D-4B36-9029-8360BD61557A}" srcOrd="1" destOrd="0" parTransId="{D8945B4A-7DF0-4435-BE55-933846043D54}" sibTransId="{AE9AEF3F-5029-49AC-9D83-B9656C58CC34}"/>
    <dgm:cxn modelId="{83981661-322E-4373-BC1D-E701ADEF912E}" srcId="{158BAC70-D047-42DB-B5F5-533E389AE6B7}" destId="{8DC6ACFB-1658-4B20-B01A-8333C28E7865}" srcOrd="2" destOrd="0" parTransId="{A30FB1C6-EDA4-4834-9F5C-8C3641D1AA78}" sibTransId="{7C4357FF-0198-4DB8-A862-A6A6ECEFF58B}"/>
    <dgm:cxn modelId="{462A2C76-48A1-4025-A6E1-FDE34D0F939E}" srcId="{158BAC70-D047-42DB-B5F5-533E389AE6B7}" destId="{51291FEA-592D-47B8-9DBD-5BF308279ABA}" srcOrd="0" destOrd="0" parTransId="{99CA26DC-DF79-4A3A-B577-77D7AE22F5A4}" sibTransId="{6A1667FD-9EA7-4525-AEFC-30137AA605A7}"/>
    <dgm:cxn modelId="{45B18D20-D972-47F0-98F1-61179A887B9F}" type="presOf" srcId="{158BAC70-D047-42DB-B5F5-533E389AE6B7}" destId="{F3E56C28-B986-4D90-873E-2F09E61A5AC5}" srcOrd="0" destOrd="0" presId="urn:microsoft.com/office/officeart/2005/8/layout/default#4"/>
    <dgm:cxn modelId="{A2B00602-267B-4160-A2D5-AC1C9555A82C}" type="presParOf" srcId="{F3E56C28-B986-4D90-873E-2F09E61A5AC5}" destId="{BAECC1DB-F0BE-41E3-9E9F-24323CD57B87}" srcOrd="0" destOrd="0" presId="urn:microsoft.com/office/officeart/2005/8/layout/default#4"/>
    <dgm:cxn modelId="{6D6B23CB-83F2-4DFE-A2DB-FF0EB3F09B9E}" type="presParOf" srcId="{F3E56C28-B986-4D90-873E-2F09E61A5AC5}" destId="{2ACBFAC3-5508-4FC8-B58F-413437BCCA0F}" srcOrd="1" destOrd="0" presId="urn:microsoft.com/office/officeart/2005/8/layout/default#4"/>
    <dgm:cxn modelId="{71FB0C90-53DB-4B0B-9553-409236007A41}" type="presParOf" srcId="{F3E56C28-B986-4D90-873E-2F09E61A5AC5}" destId="{8F139FB4-4A5A-41DB-8CDE-184A62541034}" srcOrd="2" destOrd="0" presId="urn:microsoft.com/office/officeart/2005/8/layout/default#4"/>
    <dgm:cxn modelId="{8AB96D66-2BFE-453E-88B5-9EE8D6553E25}" type="presParOf" srcId="{F3E56C28-B986-4D90-873E-2F09E61A5AC5}" destId="{A5F58A16-5F47-4564-9C0D-6A8576815545}" srcOrd="3" destOrd="0" presId="urn:microsoft.com/office/officeart/2005/8/layout/default#4"/>
    <dgm:cxn modelId="{1BDFA05B-F257-4611-9118-773C58CA2ADD}" type="presParOf" srcId="{F3E56C28-B986-4D90-873E-2F09E61A5AC5}" destId="{C7CFF85E-ADB7-44CF-93D5-2B4ABB852389}" srcOrd="4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F89524-B70C-426E-8194-0F31F0A83ADD}" type="doc">
      <dgm:prSet loTypeId="urn:microsoft.com/office/officeart/2005/8/layout/default#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B9FF59-F60A-4C6B-BA0D-684E743C793C}">
      <dgm:prSet phldrT="[Text]"/>
      <dgm:spPr/>
      <dgm:t>
        <a:bodyPr/>
        <a:lstStyle/>
        <a:p>
          <a:r>
            <a:rPr lang="sr-Latn-ME" dirty="0" smtClean="0"/>
            <a:t>Sigurnost i pouzdanost</a:t>
          </a:r>
          <a:endParaRPr lang="en-US" dirty="0"/>
        </a:p>
      </dgm:t>
    </dgm:pt>
    <dgm:pt modelId="{4FE97F0A-47AB-46B5-AAA5-6EC739DC9BA6}" type="parTrans" cxnId="{B80EA961-8126-43CB-B26D-6A2E6BFC2F4D}">
      <dgm:prSet/>
      <dgm:spPr/>
      <dgm:t>
        <a:bodyPr/>
        <a:lstStyle/>
        <a:p>
          <a:endParaRPr lang="en-US"/>
        </a:p>
      </dgm:t>
    </dgm:pt>
    <dgm:pt modelId="{00A07559-AF9D-4428-B721-1D42B4BE6ED9}" type="sibTrans" cxnId="{B80EA961-8126-43CB-B26D-6A2E6BFC2F4D}">
      <dgm:prSet/>
      <dgm:spPr/>
      <dgm:t>
        <a:bodyPr/>
        <a:lstStyle/>
        <a:p>
          <a:endParaRPr lang="en-US"/>
        </a:p>
      </dgm:t>
    </dgm:pt>
    <dgm:pt modelId="{85B685B6-C8A5-4655-9E3C-ED501856BEE9}">
      <dgm:prSet phldrT="[Text]"/>
      <dgm:spPr/>
      <dgm:t>
        <a:bodyPr/>
        <a:lstStyle/>
        <a:p>
          <a:r>
            <a:rPr lang="sr-Latn-ME" dirty="0" smtClean="0"/>
            <a:t>Vođenje i eksploatacija</a:t>
          </a:r>
          <a:endParaRPr lang="en-US" dirty="0"/>
        </a:p>
      </dgm:t>
    </dgm:pt>
    <dgm:pt modelId="{F833F39C-1236-4560-A632-3DA340081E88}" type="parTrans" cxnId="{A53A0316-BE16-4EBE-8B80-6472E9884BA7}">
      <dgm:prSet/>
      <dgm:spPr/>
      <dgm:t>
        <a:bodyPr/>
        <a:lstStyle/>
        <a:p>
          <a:endParaRPr lang="en-US"/>
        </a:p>
      </dgm:t>
    </dgm:pt>
    <dgm:pt modelId="{F8EB489A-85E9-4BA8-8A68-6267725399F6}" type="sibTrans" cxnId="{A53A0316-BE16-4EBE-8B80-6472E9884BA7}">
      <dgm:prSet/>
      <dgm:spPr/>
      <dgm:t>
        <a:bodyPr/>
        <a:lstStyle/>
        <a:p>
          <a:endParaRPr lang="en-US"/>
        </a:p>
      </dgm:t>
    </dgm:pt>
    <dgm:pt modelId="{AB74B5D3-7FC5-44E4-BBC5-C326120B9B51}">
      <dgm:prSet phldrT="[Text]"/>
      <dgm:spPr/>
      <dgm:t>
        <a:bodyPr/>
        <a:lstStyle/>
        <a:p>
          <a:r>
            <a:rPr lang="sr-Latn-ME" dirty="0" smtClean="0"/>
            <a:t>Regulaciona rezerva</a:t>
          </a:r>
          <a:endParaRPr lang="en-US" dirty="0"/>
        </a:p>
      </dgm:t>
    </dgm:pt>
    <dgm:pt modelId="{EDCF67E3-348D-45C2-A330-D5832E46BCB1}" type="parTrans" cxnId="{0A041E2A-6609-4912-932C-3267E9BF1FBC}">
      <dgm:prSet/>
      <dgm:spPr/>
      <dgm:t>
        <a:bodyPr/>
        <a:lstStyle/>
        <a:p>
          <a:endParaRPr lang="en-US"/>
        </a:p>
      </dgm:t>
    </dgm:pt>
    <dgm:pt modelId="{7E9BD7FC-629D-4577-B592-9F776B1A4CD1}" type="sibTrans" cxnId="{0A041E2A-6609-4912-932C-3267E9BF1FBC}">
      <dgm:prSet/>
      <dgm:spPr/>
      <dgm:t>
        <a:bodyPr/>
        <a:lstStyle/>
        <a:p>
          <a:endParaRPr lang="en-US"/>
        </a:p>
      </dgm:t>
    </dgm:pt>
    <dgm:pt modelId="{CE30A7CA-E64E-4AC6-BD46-E66EE41E0D2B}">
      <dgm:prSet phldrT="[Text]"/>
      <dgm:spPr/>
      <dgm:t>
        <a:bodyPr/>
        <a:lstStyle/>
        <a:p>
          <a:r>
            <a:rPr lang="sr-Latn-ME" dirty="0" smtClean="0"/>
            <a:t>Balansiranje sistema</a:t>
          </a:r>
          <a:endParaRPr lang="en-US" dirty="0"/>
        </a:p>
      </dgm:t>
    </dgm:pt>
    <dgm:pt modelId="{D18635C6-92B3-48F5-8782-839D65EEE460}" type="parTrans" cxnId="{79ACEE7A-E32B-4BF9-89F4-7DC5E93C56C3}">
      <dgm:prSet/>
      <dgm:spPr/>
      <dgm:t>
        <a:bodyPr/>
        <a:lstStyle/>
        <a:p>
          <a:endParaRPr lang="en-US"/>
        </a:p>
      </dgm:t>
    </dgm:pt>
    <dgm:pt modelId="{59F4B5D2-5EC9-47BE-A6BD-1C2E7E1B697D}" type="sibTrans" cxnId="{79ACEE7A-E32B-4BF9-89F4-7DC5E93C56C3}">
      <dgm:prSet/>
      <dgm:spPr/>
      <dgm:t>
        <a:bodyPr/>
        <a:lstStyle/>
        <a:p>
          <a:endParaRPr lang="en-US"/>
        </a:p>
      </dgm:t>
    </dgm:pt>
    <dgm:pt modelId="{3066A5B9-246E-4FC6-880F-773FBA6F5C7F}" type="pres">
      <dgm:prSet presAssocID="{A5F89524-B70C-426E-8194-0F31F0A83A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1CA44A-4186-4517-8E4E-1E242E2D4064}" type="pres">
      <dgm:prSet presAssocID="{18B9FF59-F60A-4C6B-BA0D-684E743C79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F313E3-30CA-410D-B21A-2986E3AF06E1}" type="pres">
      <dgm:prSet presAssocID="{00A07559-AF9D-4428-B721-1D42B4BE6ED9}" presName="sibTrans" presStyleCnt="0"/>
      <dgm:spPr/>
    </dgm:pt>
    <dgm:pt modelId="{E2833140-57F1-4F15-910B-ADD8F3B3A9EC}" type="pres">
      <dgm:prSet presAssocID="{85B685B6-C8A5-4655-9E3C-ED501856BEE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8531EE-7350-4B3C-932C-345C6D29292A}" type="pres">
      <dgm:prSet presAssocID="{F8EB489A-85E9-4BA8-8A68-6267725399F6}" presName="sibTrans" presStyleCnt="0"/>
      <dgm:spPr/>
    </dgm:pt>
    <dgm:pt modelId="{58F5E062-D9DE-4E4D-A353-16940C5275B9}" type="pres">
      <dgm:prSet presAssocID="{AB74B5D3-7FC5-44E4-BBC5-C326120B9B5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3D569F-25E2-4F77-B8A7-DF61CB304FC8}" type="pres">
      <dgm:prSet presAssocID="{7E9BD7FC-629D-4577-B592-9F776B1A4CD1}" presName="sibTrans" presStyleCnt="0"/>
      <dgm:spPr/>
    </dgm:pt>
    <dgm:pt modelId="{A03C488C-B352-49C0-BE65-8903AB6F796D}" type="pres">
      <dgm:prSet presAssocID="{CE30A7CA-E64E-4AC6-BD46-E66EE41E0D2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86DE66-4AF5-4D12-9C31-764DC0AF26AD}" type="presOf" srcId="{CE30A7CA-E64E-4AC6-BD46-E66EE41E0D2B}" destId="{A03C488C-B352-49C0-BE65-8903AB6F796D}" srcOrd="0" destOrd="0" presId="urn:microsoft.com/office/officeart/2005/8/layout/default#5"/>
    <dgm:cxn modelId="{7CCA4B25-E833-4F0C-9338-F1EBC67E7873}" type="presOf" srcId="{85B685B6-C8A5-4655-9E3C-ED501856BEE9}" destId="{E2833140-57F1-4F15-910B-ADD8F3B3A9EC}" srcOrd="0" destOrd="0" presId="urn:microsoft.com/office/officeart/2005/8/layout/default#5"/>
    <dgm:cxn modelId="{A53A0316-BE16-4EBE-8B80-6472E9884BA7}" srcId="{A5F89524-B70C-426E-8194-0F31F0A83ADD}" destId="{85B685B6-C8A5-4655-9E3C-ED501856BEE9}" srcOrd="1" destOrd="0" parTransId="{F833F39C-1236-4560-A632-3DA340081E88}" sibTransId="{F8EB489A-85E9-4BA8-8A68-6267725399F6}"/>
    <dgm:cxn modelId="{B80EA961-8126-43CB-B26D-6A2E6BFC2F4D}" srcId="{A5F89524-B70C-426E-8194-0F31F0A83ADD}" destId="{18B9FF59-F60A-4C6B-BA0D-684E743C793C}" srcOrd="0" destOrd="0" parTransId="{4FE97F0A-47AB-46B5-AAA5-6EC739DC9BA6}" sibTransId="{00A07559-AF9D-4428-B721-1D42B4BE6ED9}"/>
    <dgm:cxn modelId="{1974616D-C7CF-440C-8A32-707CCFDCFD82}" type="presOf" srcId="{A5F89524-B70C-426E-8194-0F31F0A83ADD}" destId="{3066A5B9-246E-4FC6-880F-773FBA6F5C7F}" srcOrd="0" destOrd="0" presId="urn:microsoft.com/office/officeart/2005/8/layout/default#5"/>
    <dgm:cxn modelId="{0A041E2A-6609-4912-932C-3267E9BF1FBC}" srcId="{A5F89524-B70C-426E-8194-0F31F0A83ADD}" destId="{AB74B5D3-7FC5-44E4-BBC5-C326120B9B51}" srcOrd="2" destOrd="0" parTransId="{EDCF67E3-348D-45C2-A330-D5832E46BCB1}" sibTransId="{7E9BD7FC-629D-4577-B592-9F776B1A4CD1}"/>
    <dgm:cxn modelId="{711F7F54-CAF1-41EF-BD53-AB807212C015}" type="presOf" srcId="{18B9FF59-F60A-4C6B-BA0D-684E743C793C}" destId="{CC1CA44A-4186-4517-8E4E-1E242E2D4064}" srcOrd="0" destOrd="0" presId="urn:microsoft.com/office/officeart/2005/8/layout/default#5"/>
    <dgm:cxn modelId="{596182B0-5F76-4FC1-9DD5-55C98C56CDFE}" type="presOf" srcId="{AB74B5D3-7FC5-44E4-BBC5-C326120B9B51}" destId="{58F5E062-D9DE-4E4D-A353-16940C5275B9}" srcOrd="0" destOrd="0" presId="urn:microsoft.com/office/officeart/2005/8/layout/default#5"/>
    <dgm:cxn modelId="{79ACEE7A-E32B-4BF9-89F4-7DC5E93C56C3}" srcId="{A5F89524-B70C-426E-8194-0F31F0A83ADD}" destId="{CE30A7CA-E64E-4AC6-BD46-E66EE41E0D2B}" srcOrd="3" destOrd="0" parTransId="{D18635C6-92B3-48F5-8782-839D65EEE460}" sibTransId="{59F4B5D2-5EC9-47BE-A6BD-1C2E7E1B697D}"/>
    <dgm:cxn modelId="{82C146CF-C065-4861-94A8-21693701F717}" type="presParOf" srcId="{3066A5B9-246E-4FC6-880F-773FBA6F5C7F}" destId="{CC1CA44A-4186-4517-8E4E-1E242E2D4064}" srcOrd="0" destOrd="0" presId="urn:microsoft.com/office/officeart/2005/8/layout/default#5"/>
    <dgm:cxn modelId="{24FE4B36-C14C-4E69-BEE3-63536670ADBB}" type="presParOf" srcId="{3066A5B9-246E-4FC6-880F-773FBA6F5C7F}" destId="{BBF313E3-30CA-410D-B21A-2986E3AF06E1}" srcOrd="1" destOrd="0" presId="urn:microsoft.com/office/officeart/2005/8/layout/default#5"/>
    <dgm:cxn modelId="{A5E22F49-DF60-478E-B708-3DBB6A5C2059}" type="presParOf" srcId="{3066A5B9-246E-4FC6-880F-773FBA6F5C7F}" destId="{E2833140-57F1-4F15-910B-ADD8F3B3A9EC}" srcOrd="2" destOrd="0" presId="urn:microsoft.com/office/officeart/2005/8/layout/default#5"/>
    <dgm:cxn modelId="{F5D55837-02F4-45EA-8BAE-954094ADE366}" type="presParOf" srcId="{3066A5B9-246E-4FC6-880F-773FBA6F5C7F}" destId="{038531EE-7350-4B3C-932C-345C6D29292A}" srcOrd="3" destOrd="0" presId="urn:microsoft.com/office/officeart/2005/8/layout/default#5"/>
    <dgm:cxn modelId="{B35608D4-54B3-45F6-B39B-3A0724AADF37}" type="presParOf" srcId="{3066A5B9-246E-4FC6-880F-773FBA6F5C7F}" destId="{58F5E062-D9DE-4E4D-A353-16940C5275B9}" srcOrd="4" destOrd="0" presId="urn:microsoft.com/office/officeart/2005/8/layout/default#5"/>
    <dgm:cxn modelId="{81252D45-EE0D-42F2-A717-F193A2560574}" type="presParOf" srcId="{3066A5B9-246E-4FC6-880F-773FBA6F5C7F}" destId="{F53D569F-25E2-4F77-B8A7-DF61CB304FC8}" srcOrd="5" destOrd="0" presId="urn:microsoft.com/office/officeart/2005/8/layout/default#5"/>
    <dgm:cxn modelId="{1E1AD65F-5A97-4008-9DFB-BEBF8B25BAC9}" type="presParOf" srcId="{3066A5B9-246E-4FC6-880F-773FBA6F5C7F}" destId="{A03C488C-B352-49C0-BE65-8903AB6F796D}" srcOrd="6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023C1B-F8AD-4A73-B689-EFE865CFF647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833A8C-5D19-4DA5-B898-2D090CC008C5}">
      <dgm:prSet phldrT="[Text]"/>
      <dgm:spPr/>
      <dgm:t>
        <a:bodyPr/>
        <a:lstStyle/>
        <a:p>
          <a:r>
            <a:rPr lang="sr-Latn-ME" dirty="0" smtClean="0"/>
            <a:t>Uticaj proizvodnje električne energije iz PV sistema na rad EE sistema</a:t>
          </a:r>
          <a:endParaRPr lang="en-US" dirty="0"/>
        </a:p>
      </dgm:t>
    </dgm:pt>
    <dgm:pt modelId="{3FEFA9A7-B29E-45E7-A5F0-0EFE6051A8DA}" type="parTrans" cxnId="{3FD0CDB3-3B0E-452E-BA0B-6B62A696687F}">
      <dgm:prSet/>
      <dgm:spPr/>
      <dgm:t>
        <a:bodyPr/>
        <a:lstStyle/>
        <a:p>
          <a:endParaRPr lang="en-US"/>
        </a:p>
      </dgm:t>
    </dgm:pt>
    <dgm:pt modelId="{C51801C5-AEDA-48A9-B180-86036B175BF1}" type="sibTrans" cxnId="{3FD0CDB3-3B0E-452E-BA0B-6B62A696687F}">
      <dgm:prSet/>
      <dgm:spPr/>
      <dgm:t>
        <a:bodyPr/>
        <a:lstStyle/>
        <a:p>
          <a:endParaRPr lang="en-US"/>
        </a:p>
      </dgm:t>
    </dgm:pt>
    <dgm:pt modelId="{D536A591-E182-4185-A8B3-3E21689C009E}">
      <dgm:prSet phldrT="[Text]"/>
      <dgm:spPr/>
      <dgm:t>
        <a:bodyPr/>
        <a:lstStyle/>
        <a:p>
          <a:r>
            <a:rPr lang="sr-Latn-ME" dirty="0" smtClean="0"/>
            <a:t>Načini planiranja rada PV sistema i očekivani debalans</a:t>
          </a:r>
          <a:endParaRPr lang="en-US" dirty="0"/>
        </a:p>
      </dgm:t>
    </dgm:pt>
    <dgm:pt modelId="{F9283DB1-CEBE-4F87-9E7F-764FF3EB999E}" type="parTrans" cxnId="{BECCF479-90FD-440E-90FE-A47F1DF02A6A}">
      <dgm:prSet/>
      <dgm:spPr/>
      <dgm:t>
        <a:bodyPr/>
        <a:lstStyle/>
        <a:p>
          <a:endParaRPr lang="en-US"/>
        </a:p>
      </dgm:t>
    </dgm:pt>
    <dgm:pt modelId="{E5DED79A-EB0E-4D7F-A456-FBFCE80F5D2F}" type="sibTrans" cxnId="{BECCF479-90FD-440E-90FE-A47F1DF02A6A}">
      <dgm:prSet/>
      <dgm:spPr/>
      <dgm:t>
        <a:bodyPr/>
        <a:lstStyle/>
        <a:p>
          <a:endParaRPr lang="en-US"/>
        </a:p>
      </dgm:t>
    </dgm:pt>
    <dgm:pt modelId="{092E906B-CA03-49A2-8008-83150A0349A7}">
      <dgm:prSet phldrT="[Text]"/>
      <dgm:spPr/>
      <dgm:t>
        <a:bodyPr/>
        <a:lstStyle/>
        <a:p>
          <a:r>
            <a:rPr lang="sr-Latn-ME" dirty="0" smtClean="0"/>
            <a:t>Načini planiranja rada predviđenih PV sistema i troškovi balansiranja sistema</a:t>
          </a:r>
          <a:endParaRPr lang="en-US" dirty="0"/>
        </a:p>
      </dgm:t>
    </dgm:pt>
    <dgm:pt modelId="{8F79132C-E24C-47A6-9645-53FD4DD45DB3}" type="parTrans" cxnId="{D306D2C4-D838-4697-999E-535E71962D80}">
      <dgm:prSet/>
      <dgm:spPr/>
      <dgm:t>
        <a:bodyPr/>
        <a:lstStyle/>
        <a:p>
          <a:endParaRPr lang="en-US"/>
        </a:p>
      </dgm:t>
    </dgm:pt>
    <dgm:pt modelId="{901E4E91-B9C2-482C-822C-FFBB64B00604}" type="sibTrans" cxnId="{D306D2C4-D838-4697-999E-535E71962D80}">
      <dgm:prSet/>
      <dgm:spPr/>
      <dgm:t>
        <a:bodyPr/>
        <a:lstStyle/>
        <a:p>
          <a:endParaRPr lang="en-US"/>
        </a:p>
      </dgm:t>
    </dgm:pt>
    <dgm:pt modelId="{C8D2EE61-4E41-45F1-8665-D9EC967F23D1}">
      <dgm:prSet phldrT="[Text]"/>
      <dgm:spPr/>
      <dgm:t>
        <a:bodyPr/>
        <a:lstStyle/>
        <a:p>
          <a:r>
            <a:rPr lang="sr-Latn-ME" dirty="0" smtClean="0"/>
            <a:t>Smanjivanje rezolucije planiranja na satni nivo drastično utiče na smanjenje debalansa</a:t>
          </a:r>
          <a:endParaRPr lang="en-US" dirty="0"/>
        </a:p>
      </dgm:t>
    </dgm:pt>
    <dgm:pt modelId="{221EC0CC-84D5-4AB7-BD3A-20AC01D57B24}" type="parTrans" cxnId="{448CBCDD-0A01-4183-A79F-2A531DAC4E11}">
      <dgm:prSet/>
      <dgm:spPr/>
      <dgm:t>
        <a:bodyPr/>
        <a:lstStyle/>
        <a:p>
          <a:endParaRPr lang="en-US"/>
        </a:p>
      </dgm:t>
    </dgm:pt>
    <dgm:pt modelId="{16D986BF-480C-466F-9ADA-61918928FEEA}" type="sibTrans" cxnId="{448CBCDD-0A01-4183-A79F-2A531DAC4E11}">
      <dgm:prSet/>
      <dgm:spPr/>
      <dgm:t>
        <a:bodyPr/>
        <a:lstStyle/>
        <a:p>
          <a:endParaRPr lang="en-US"/>
        </a:p>
      </dgm:t>
    </dgm:pt>
    <dgm:pt modelId="{0C3A6E1E-C260-4E97-9BFF-734337036EA2}" type="pres">
      <dgm:prSet presAssocID="{5D023C1B-F8AD-4A73-B689-EFE865CFF64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B195E4-225E-4814-A367-198003B8D828}" type="pres">
      <dgm:prSet presAssocID="{DE833A8C-5D19-4DA5-B898-2D090CC008C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64EB88-5465-45EE-BA3F-67AFC98445E1}" type="pres">
      <dgm:prSet presAssocID="{C51801C5-AEDA-48A9-B180-86036B175BF1}" presName="sibTrans" presStyleCnt="0"/>
      <dgm:spPr/>
    </dgm:pt>
    <dgm:pt modelId="{6A3461E9-8998-4552-8AD9-1A6AE3FAA9BA}" type="pres">
      <dgm:prSet presAssocID="{D536A591-E182-4185-A8B3-3E21689C009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27AE44-05B1-49BE-96EE-4CBFE6E80E18}" type="pres">
      <dgm:prSet presAssocID="{E5DED79A-EB0E-4D7F-A456-FBFCE80F5D2F}" presName="sibTrans" presStyleCnt="0"/>
      <dgm:spPr/>
    </dgm:pt>
    <dgm:pt modelId="{C2C80617-AB82-428B-887E-B997AB0898D0}" type="pres">
      <dgm:prSet presAssocID="{092E906B-CA03-49A2-8008-83150A0349A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DF4C52-5126-4A79-A7AA-2A34D911248C}" type="pres">
      <dgm:prSet presAssocID="{901E4E91-B9C2-482C-822C-FFBB64B00604}" presName="sibTrans" presStyleCnt="0"/>
      <dgm:spPr/>
    </dgm:pt>
    <dgm:pt modelId="{8B81BC3B-5F0D-46B3-9A3C-EAB937E5B516}" type="pres">
      <dgm:prSet presAssocID="{C8D2EE61-4E41-45F1-8665-D9EC967F23D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E9C6D2-8C8B-4305-AEC6-8970E5A0F665}" type="presOf" srcId="{092E906B-CA03-49A2-8008-83150A0349A7}" destId="{C2C80617-AB82-428B-887E-B997AB0898D0}" srcOrd="0" destOrd="0" presId="urn:microsoft.com/office/officeart/2005/8/layout/default#3"/>
    <dgm:cxn modelId="{BECCF479-90FD-440E-90FE-A47F1DF02A6A}" srcId="{5D023C1B-F8AD-4A73-B689-EFE865CFF647}" destId="{D536A591-E182-4185-A8B3-3E21689C009E}" srcOrd="1" destOrd="0" parTransId="{F9283DB1-CEBE-4F87-9E7F-764FF3EB999E}" sibTransId="{E5DED79A-EB0E-4D7F-A456-FBFCE80F5D2F}"/>
    <dgm:cxn modelId="{D306D2C4-D838-4697-999E-535E71962D80}" srcId="{5D023C1B-F8AD-4A73-B689-EFE865CFF647}" destId="{092E906B-CA03-49A2-8008-83150A0349A7}" srcOrd="2" destOrd="0" parTransId="{8F79132C-E24C-47A6-9645-53FD4DD45DB3}" sibTransId="{901E4E91-B9C2-482C-822C-FFBB64B00604}"/>
    <dgm:cxn modelId="{3FD0CDB3-3B0E-452E-BA0B-6B62A696687F}" srcId="{5D023C1B-F8AD-4A73-B689-EFE865CFF647}" destId="{DE833A8C-5D19-4DA5-B898-2D090CC008C5}" srcOrd="0" destOrd="0" parTransId="{3FEFA9A7-B29E-45E7-A5F0-0EFE6051A8DA}" sibTransId="{C51801C5-AEDA-48A9-B180-86036B175BF1}"/>
    <dgm:cxn modelId="{AF32E8B1-3E39-48CD-8A67-E4BA8E49F9B9}" type="presOf" srcId="{5D023C1B-F8AD-4A73-B689-EFE865CFF647}" destId="{0C3A6E1E-C260-4E97-9BFF-734337036EA2}" srcOrd="0" destOrd="0" presId="urn:microsoft.com/office/officeart/2005/8/layout/default#3"/>
    <dgm:cxn modelId="{2E27AA96-E666-4641-B482-63CE1B4B3419}" type="presOf" srcId="{DE833A8C-5D19-4DA5-B898-2D090CC008C5}" destId="{6CB195E4-225E-4814-A367-198003B8D828}" srcOrd="0" destOrd="0" presId="urn:microsoft.com/office/officeart/2005/8/layout/default#3"/>
    <dgm:cxn modelId="{239D70FB-583E-425B-8662-ABB379207040}" type="presOf" srcId="{C8D2EE61-4E41-45F1-8665-D9EC967F23D1}" destId="{8B81BC3B-5F0D-46B3-9A3C-EAB937E5B516}" srcOrd="0" destOrd="0" presId="urn:microsoft.com/office/officeart/2005/8/layout/default#3"/>
    <dgm:cxn modelId="{448CBCDD-0A01-4183-A79F-2A531DAC4E11}" srcId="{5D023C1B-F8AD-4A73-B689-EFE865CFF647}" destId="{C8D2EE61-4E41-45F1-8665-D9EC967F23D1}" srcOrd="3" destOrd="0" parTransId="{221EC0CC-84D5-4AB7-BD3A-20AC01D57B24}" sibTransId="{16D986BF-480C-466F-9ADA-61918928FEEA}"/>
    <dgm:cxn modelId="{3F0ED7B9-F15B-427D-8DF0-0883453ED503}" type="presOf" srcId="{D536A591-E182-4185-A8B3-3E21689C009E}" destId="{6A3461E9-8998-4552-8AD9-1A6AE3FAA9BA}" srcOrd="0" destOrd="0" presId="urn:microsoft.com/office/officeart/2005/8/layout/default#3"/>
    <dgm:cxn modelId="{B1292977-3DF8-4879-9242-429889328CF4}" type="presParOf" srcId="{0C3A6E1E-C260-4E97-9BFF-734337036EA2}" destId="{6CB195E4-225E-4814-A367-198003B8D828}" srcOrd="0" destOrd="0" presId="urn:microsoft.com/office/officeart/2005/8/layout/default#3"/>
    <dgm:cxn modelId="{85C8542E-78D2-4E01-9A75-F11B0793B227}" type="presParOf" srcId="{0C3A6E1E-C260-4E97-9BFF-734337036EA2}" destId="{CE64EB88-5465-45EE-BA3F-67AFC98445E1}" srcOrd="1" destOrd="0" presId="urn:microsoft.com/office/officeart/2005/8/layout/default#3"/>
    <dgm:cxn modelId="{C3045741-7117-4C32-9187-9F495E291DB2}" type="presParOf" srcId="{0C3A6E1E-C260-4E97-9BFF-734337036EA2}" destId="{6A3461E9-8998-4552-8AD9-1A6AE3FAA9BA}" srcOrd="2" destOrd="0" presId="urn:microsoft.com/office/officeart/2005/8/layout/default#3"/>
    <dgm:cxn modelId="{54DEAD94-F390-4863-9BF7-5653594B6B3B}" type="presParOf" srcId="{0C3A6E1E-C260-4E97-9BFF-734337036EA2}" destId="{2727AE44-05B1-49BE-96EE-4CBFE6E80E18}" srcOrd="3" destOrd="0" presId="urn:microsoft.com/office/officeart/2005/8/layout/default#3"/>
    <dgm:cxn modelId="{2DAA7DBE-326B-4E26-9E8A-876264B4825E}" type="presParOf" srcId="{0C3A6E1E-C260-4E97-9BFF-734337036EA2}" destId="{C2C80617-AB82-428B-887E-B997AB0898D0}" srcOrd="4" destOrd="0" presId="urn:microsoft.com/office/officeart/2005/8/layout/default#3"/>
    <dgm:cxn modelId="{5BC388DE-0A72-4234-A8D1-DC409F04562F}" type="presParOf" srcId="{0C3A6E1E-C260-4E97-9BFF-734337036EA2}" destId="{16DF4C52-5126-4A79-A7AA-2A34D911248C}" srcOrd="5" destOrd="0" presId="urn:microsoft.com/office/officeart/2005/8/layout/default#3"/>
    <dgm:cxn modelId="{0C387A67-AF68-4B0E-9949-2BC30F977E4B}" type="presParOf" srcId="{0C3A6E1E-C260-4E97-9BFF-734337036EA2}" destId="{8B81BC3B-5F0D-46B3-9A3C-EAB937E5B516}" srcOrd="6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A130C-3C8F-4BCF-BF93-0DA79FDC1920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Analiza uticaja varijabilnosti proizvodnje FN elektrane na EE sistem Crne Gore</a:t>
          </a:r>
          <a:endParaRPr 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4" y="145603"/>
        <a:ext cx="2902148" cy="1741289"/>
      </dsp:txXfrm>
    </dsp:sp>
    <dsp:sp modelId="{B30C1206-3025-413F-B538-1B232D702F8F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Analiza uticaja fluktacije proizvodnje na vođenje i eksploataciju EE sistema</a:t>
          </a:r>
          <a:endParaRPr 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93107" y="145603"/>
        <a:ext cx="2902148" cy="1741289"/>
      </dsp:txXfrm>
    </dsp:sp>
    <dsp:sp modelId="{389F0D5B-5F80-4512-A5AA-41E8D40F113A}">
      <dsp:nvSpPr>
        <dsp:cNvPr id="0" name=""/>
        <dsp:cNvSpPr/>
      </dsp:nvSpPr>
      <dsp:spPr>
        <a:xfrm>
          <a:off x="744" y="2177107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Analiza debalansa u radu proizvođača električne energije iz FN elektrana</a:t>
          </a:r>
          <a:endParaRPr 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4" y="2177107"/>
        <a:ext cx="2902148" cy="1741289"/>
      </dsp:txXfrm>
    </dsp:sp>
    <dsp:sp modelId="{716DF450-74A7-4356-A0EC-88C6A9C49490}">
      <dsp:nvSpPr>
        <dsp:cNvPr id="0" name=""/>
        <dsp:cNvSpPr/>
      </dsp:nvSpPr>
      <dsp:spPr>
        <a:xfrm>
          <a:off x="3193107" y="2177107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Ostvarenje balansiranje EE sistema sa PV (prema usvojenim pretpostavkama)</a:t>
          </a:r>
          <a:endParaRPr 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93107" y="2177107"/>
        <a:ext cx="2902148" cy="17412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ECC1DB-F0BE-41E3-9E9F-24323CD57B87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Opredeljenje CG da u prioritete razvoja energetike implementira proizvodnju iz solarnih (PV) elektrana</a:t>
          </a:r>
          <a:endParaRPr 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4" y="145603"/>
        <a:ext cx="2902148" cy="1741289"/>
      </dsp:txXfrm>
    </dsp:sp>
    <dsp:sp modelId="{8F139FB4-4A5A-41DB-8CDE-184A62541034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Dilema </a:t>
          </a:r>
          <a:r>
            <a:rPr lang="sr-Latn-ME" sz="2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kakve će posledice </a:t>
          </a:r>
          <a:r>
            <a:rPr lang="sr-Latn-ME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ova razvojna strategija </a:t>
          </a:r>
          <a:r>
            <a:rPr lang="sr-Latn-ME" sz="2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imati </a:t>
          </a:r>
          <a:r>
            <a:rPr lang="sr-Latn-ME" sz="2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po </a:t>
          </a:r>
          <a:r>
            <a:rPr lang="sr-Latn-ME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rad elektroenergetskog sistema</a:t>
          </a:r>
        </a:p>
      </dsp:txBody>
      <dsp:txXfrm>
        <a:off x="3193107" y="145603"/>
        <a:ext cx="2902148" cy="1741289"/>
      </dsp:txXfrm>
    </dsp:sp>
    <dsp:sp modelId="{C7CFF85E-ADB7-44CF-93D5-2B4ABB852389}">
      <dsp:nvSpPr>
        <dsp:cNvPr id="0" name=""/>
        <dsp:cNvSpPr/>
      </dsp:nvSpPr>
      <dsp:spPr>
        <a:xfrm>
          <a:off x="1596925" y="2177107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Da li je postojeća i planirana zakonska regulativa u potpunosti anticipirala posledice ovakve energetske politike</a:t>
          </a:r>
          <a:endParaRPr 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96925" y="2177107"/>
        <a:ext cx="2902148" cy="17412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1CA44A-4186-4517-8E4E-1E242E2D4064}">
      <dsp:nvSpPr>
        <dsp:cNvPr id="0" name=""/>
        <dsp:cNvSpPr/>
      </dsp:nvSpPr>
      <dsp:spPr>
        <a:xfrm>
          <a:off x="541072" y="667"/>
          <a:ext cx="3403550" cy="2042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4500" kern="1200" dirty="0" smtClean="0"/>
            <a:t>Sigurnost i pouzdanost</a:t>
          </a:r>
          <a:endParaRPr lang="en-US" sz="4500" kern="1200" dirty="0"/>
        </a:p>
      </dsp:txBody>
      <dsp:txXfrm>
        <a:off x="541072" y="667"/>
        <a:ext cx="3403550" cy="2042130"/>
      </dsp:txXfrm>
    </dsp:sp>
    <dsp:sp modelId="{E2833140-57F1-4F15-910B-ADD8F3B3A9EC}">
      <dsp:nvSpPr>
        <dsp:cNvPr id="0" name=""/>
        <dsp:cNvSpPr/>
      </dsp:nvSpPr>
      <dsp:spPr>
        <a:xfrm>
          <a:off x="4284977" y="667"/>
          <a:ext cx="3403550" cy="2042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4500" kern="1200" dirty="0" smtClean="0"/>
            <a:t>Vođenje i eksploatacija</a:t>
          </a:r>
          <a:endParaRPr lang="en-US" sz="4500" kern="1200" dirty="0"/>
        </a:p>
      </dsp:txBody>
      <dsp:txXfrm>
        <a:off x="4284977" y="667"/>
        <a:ext cx="3403550" cy="2042130"/>
      </dsp:txXfrm>
    </dsp:sp>
    <dsp:sp modelId="{58F5E062-D9DE-4E4D-A353-16940C5275B9}">
      <dsp:nvSpPr>
        <dsp:cNvPr id="0" name=""/>
        <dsp:cNvSpPr/>
      </dsp:nvSpPr>
      <dsp:spPr>
        <a:xfrm>
          <a:off x="541072" y="2383152"/>
          <a:ext cx="3403550" cy="2042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4500" kern="1200" dirty="0" smtClean="0"/>
            <a:t>Regulaciona rezerva</a:t>
          </a:r>
          <a:endParaRPr lang="en-US" sz="4500" kern="1200" dirty="0"/>
        </a:p>
      </dsp:txBody>
      <dsp:txXfrm>
        <a:off x="541072" y="2383152"/>
        <a:ext cx="3403550" cy="2042130"/>
      </dsp:txXfrm>
    </dsp:sp>
    <dsp:sp modelId="{A03C488C-B352-49C0-BE65-8903AB6F796D}">
      <dsp:nvSpPr>
        <dsp:cNvPr id="0" name=""/>
        <dsp:cNvSpPr/>
      </dsp:nvSpPr>
      <dsp:spPr>
        <a:xfrm>
          <a:off x="4284977" y="2383152"/>
          <a:ext cx="3403550" cy="2042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4500" kern="1200" dirty="0" smtClean="0"/>
            <a:t>Balansiranje sistema</a:t>
          </a:r>
          <a:endParaRPr lang="en-US" sz="4500" kern="1200" dirty="0"/>
        </a:p>
      </dsp:txBody>
      <dsp:txXfrm>
        <a:off x="4284977" y="2383152"/>
        <a:ext cx="3403550" cy="20421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E68-19AB-4727-A37E-25E395B38936}" type="datetimeFigureOut">
              <a:rPr lang="sr-Latn-ME" smtClean="0"/>
              <a:pPr/>
              <a:t>13.5.2015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9D15D-D9D0-4217-9E8F-9955F9BFBF40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74496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E68-19AB-4727-A37E-25E395B38936}" type="datetimeFigureOut">
              <a:rPr lang="sr-Latn-ME" smtClean="0"/>
              <a:pPr/>
              <a:t>13.5.2015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9D15D-D9D0-4217-9E8F-9955F9BFBF40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35732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E68-19AB-4727-A37E-25E395B38936}" type="datetimeFigureOut">
              <a:rPr lang="sr-Latn-ME" smtClean="0"/>
              <a:pPr/>
              <a:t>13.5.2015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9D15D-D9D0-4217-9E8F-9955F9BFBF40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97593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E68-19AB-4727-A37E-25E395B38936}" type="datetimeFigureOut">
              <a:rPr lang="sr-Latn-ME" smtClean="0"/>
              <a:pPr/>
              <a:t>13.5.2015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9D15D-D9D0-4217-9E8F-9955F9BFBF40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11797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E68-19AB-4727-A37E-25E395B38936}" type="datetimeFigureOut">
              <a:rPr lang="sr-Latn-ME" smtClean="0"/>
              <a:pPr/>
              <a:t>13.5.2015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9D15D-D9D0-4217-9E8F-9955F9BFBF40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71586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E68-19AB-4727-A37E-25E395B38936}" type="datetimeFigureOut">
              <a:rPr lang="sr-Latn-ME" smtClean="0"/>
              <a:pPr/>
              <a:t>13.5.2015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9D15D-D9D0-4217-9E8F-9955F9BFBF40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10798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E68-19AB-4727-A37E-25E395B38936}" type="datetimeFigureOut">
              <a:rPr lang="sr-Latn-ME" smtClean="0"/>
              <a:pPr/>
              <a:t>13.5.2015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9D15D-D9D0-4217-9E8F-9955F9BFBF40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124265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E68-19AB-4727-A37E-25E395B38936}" type="datetimeFigureOut">
              <a:rPr lang="sr-Latn-ME" smtClean="0"/>
              <a:pPr/>
              <a:t>13.5.2015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9D15D-D9D0-4217-9E8F-9955F9BFBF40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214160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E68-19AB-4727-A37E-25E395B38936}" type="datetimeFigureOut">
              <a:rPr lang="sr-Latn-ME" smtClean="0"/>
              <a:pPr/>
              <a:t>13.5.2015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9D15D-D9D0-4217-9E8F-9955F9BFBF40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53081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E68-19AB-4727-A37E-25E395B38936}" type="datetimeFigureOut">
              <a:rPr lang="sr-Latn-ME" smtClean="0"/>
              <a:pPr/>
              <a:t>13.5.2015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9D15D-D9D0-4217-9E8F-9955F9BFBF40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11566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E68-19AB-4727-A37E-25E395B38936}" type="datetimeFigureOut">
              <a:rPr lang="sr-Latn-ME" smtClean="0"/>
              <a:pPr/>
              <a:t>13.5.2015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9D15D-D9D0-4217-9E8F-9955F9BFBF40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57957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71E68-19AB-4727-A37E-25E395B38936}" type="datetimeFigureOut">
              <a:rPr lang="sr-Latn-ME" smtClean="0"/>
              <a:pPr/>
              <a:t>13.5.2015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9D15D-D9D0-4217-9E8F-9955F9BFBF40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8636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521293"/>
            <a:ext cx="7772400" cy="233975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502050306020203" pitchFamily="18" charset="0"/>
                <a:cs typeface="Arial" panose="020B0604020202020204" pitchFamily="34" charset="0"/>
              </a:rPr>
              <a:t>VARIJABILNOST PROIZVODNJE FOTONAPONSKE ELEKTRANE – UTICAJ NA ELEKTROENERGETSKI SISTEM</a:t>
            </a:r>
            <a:endParaRPr lang="sr-Latn-ME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502050306020203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450" y="4005064"/>
            <a:ext cx="6400800" cy="2579514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anose="020B0604020202020204" pitchFamily="34" charset="0"/>
              </a:rPr>
              <a:t>Ana Žarković</a:t>
            </a:r>
            <a:endParaRPr lang="hr-H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hr-HR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anose="020B0604020202020204" pitchFamily="34" charset="0"/>
              </a:rPr>
              <a:t>COTEE</a:t>
            </a:r>
          </a:p>
          <a:p>
            <a:endParaRPr lang="sr-Latn-M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14642" y="5013176"/>
            <a:ext cx="266130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anose="020B0604020202020204" pitchFamily="34" charset="0"/>
              </a:rPr>
              <a:t>Slaven </a:t>
            </a: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anose="020B0604020202020204" pitchFamily="34" charset="0"/>
              </a:rPr>
              <a:t>Ivanović</a:t>
            </a:r>
          </a:p>
          <a:p>
            <a:pPr algn="ctr"/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anose="020B0604020202020204" pitchFamily="34" charset="0"/>
              </a:rPr>
              <a:t>COTEE </a:t>
            </a:r>
            <a:endParaRPr lang="sr-Latn-M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endParaRPr lang="sr-Latn-ME" dirty="0"/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14313"/>
            <a:ext cx="2439988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817905" y="6309320"/>
            <a:ext cx="29883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000" b="1" i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Igalo, </a:t>
            </a:r>
            <a:r>
              <a:rPr lang="sr-Latn-CS" altLang="sr-Latn-RS" sz="2000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maj </a:t>
            </a:r>
            <a:r>
              <a:rPr lang="sr-Latn-CS" altLang="sr-Latn-RS" sz="2000" b="1" i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2015. godine</a:t>
            </a:r>
            <a:endParaRPr lang="sr-Latn-CS" altLang="sr-Latn-RS" sz="2000" b="1" i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558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Autofit/>
          </a:bodyPr>
          <a:lstStyle/>
          <a:p>
            <a:pPr algn="l"/>
            <a:r>
              <a:rPr lang="en-US" sz="24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Debalans</a:t>
            </a:r>
            <a:r>
              <a:rPr lang="en-US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fotonaponske proizvodnje u odnosu na planiranu</a:t>
            </a:r>
            <a:endParaRPr lang="sr-Latn-M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Tabela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Latn-ME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Odstupanja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debalansa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opisane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načine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planiranja</a:t>
            </a:r>
            <a:endParaRPr lang="sr-Latn-ME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sr-Latn-ME" dirty="0"/>
          </a:p>
          <a:p>
            <a:pPr marL="0" indent="0" algn="ctr">
              <a:buNone/>
            </a:pPr>
            <a:endParaRPr lang="sr-Latn-ME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035010"/>
              </p:ext>
            </p:extLst>
          </p:nvPr>
        </p:nvGraphicFramePr>
        <p:xfrm>
          <a:off x="395536" y="2204864"/>
          <a:ext cx="8280921" cy="2088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9330"/>
                <a:gridCol w="910901"/>
                <a:gridCol w="993711"/>
                <a:gridCol w="728256"/>
                <a:gridCol w="928701"/>
                <a:gridCol w="806181"/>
                <a:gridCol w="1004923"/>
                <a:gridCol w="874459"/>
                <a:gridCol w="874459"/>
              </a:tblGrid>
              <a:tr h="330817">
                <a:tc rowSpan="2">
                  <a:txBody>
                    <a:bodyPr/>
                    <a:lstStyle/>
                    <a:p>
                      <a:pPr algn="ctr"/>
                      <a:endParaRPr lang="sr-Latn-ME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Jedinica mjere</a:t>
                      </a:r>
                      <a:endParaRPr lang="sr-Latn-ME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Realizacija</a:t>
                      </a:r>
                      <a:endParaRPr lang="sr-Latn-M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Mjesečni plan</a:t>
                      </a:r>
                      <a:endParaRPr lang="sr-Latn-M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Dnevni plan</a:t>
                      </a:r>
                      <a:endParaRPr lang="sr-Latn-M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Satni plan</a:t>
                      </a:r>
                      <a:endParaRPr lang="sr-Latn-ME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</a:tr>
              <a:tr h="634066">
                <a:tc v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r-Latn-ME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Prosjek plana</a:t>
                      </a:r>
                      <a:endParaRPr lang="sr-Latn-ME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Prosjek</a:t>
                      </a: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debalansa</a:t>
                      </a:r>
                      <a:endParaRPr lang="sr-Latn-ME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Prosjek plana</a:t>
                      </a:r>
                      <a:endParaRPr lang="sr-Latn-ME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Prosjek debalansa</a:t>
                      </a:r>
                      <a:endParaRPr lang="sr-Latn-ME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Prosjek plana</a:t>
                      </a:r>
                      <a:endParaRPr lang="sr-Latn-ME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Prosjek debalansa</a:t>
                      </a:r>
                      <a:endParaRPr lang="sr-Latn-ME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792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Prosjek proizvodnje</a:t>
                      </a:r>
                      <a:endParaRPr lang="sr-Latn-ME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[MW]</a:t>
                      </a:r>
                      <a:endParaRPr lang="sr-Latn-ME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4,883</a:t>
                      </a:r>
                      <a:endParaRPr lang="sr-Latn-ME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4,756</a:t>
                      </a:r>
                      <a:endParaRPr lang="sr-Latn-ME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0,230</a:t>
                      </a:r>
                      <a:endParaRPr lang="sr-Latn-ME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4,883</a:t>
                      </a:r>
                      <a:endParaRPr lang="sr-Latn-ME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</a:t>
                      </a:r>
                      <a:endParaRPr lang="sr-Latn-ME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4,882</a:t>
                      </a:r>
                      <a:endParaRPr lang="sr-Latn-ME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0,001</a:t>
                      </a:r>
                      <a:endParaRPr lang="sr-Latn-ME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3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σ-</a:t>
                      </a:r>
                      <a:r>
                        <a:rPr lang="en-US" sz="12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greška</a:t>
                      </a:r>
                      <a:endParaRPr lang="sr-Latn-ME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[MW]</a:t>
                      </a:r>
                      <a:endParaRPr lang="sr-Latn-ME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7,325</a:t>
                      </a:r>
                      <a:endParaRPr lang="sr-Latn-ME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4,410</a:t>
                      </a:r>
                      <a:endParaRPr lang="sr-Latn-ME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5,738</a:t>
                      </a:r>
                      <a:endParaRPr lang="sr-Latn-ME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5,129</a:t>
                      </a:r>
                      <a:endParaRPr lang="sr-Latn-ME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5,229</a:t>
                      </a:r>
                      <a:endParaRPr lang="sr-Latn-ME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7,323</a:t>
                      </a:r>
                      <a:endParaRPr lang="sr-Latn-ME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0,037</a:t>
                      </a:r>
                      <a:endParaRPr lang="sr-Latn-ME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725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64219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7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Ostvarenje</a:t>
            </a:r>
            <a:r>
              <a:rPr lang="en-US" sz="2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balansiranja</a:t>
            </a:r>
            <a:r>
              <a:rPr lang="en-US" sz="2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elektroenergetskog</a:t>
            </a:r>
            <a:r>
              <a:rPr lang="en-US" sz="2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sistema</a:t>
            </a:r>
            <a:r>
              <a:rPr lang="en-US" sz="2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sa</a:t>
            </a:r>
            <a:r>
              <a:rPr lang="en-US" sz="2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PV </a:t>
            </a:r>
            <a:r>
              <a:rPr lang="en-US" sz="27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prema</a:t>
            </a:r>
            <a:r>
              <a:rPr lang="en-US" sz="2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usvojenim</a:t>
            </a:r>
            <a:r>
              <a:rPr lang="en-US" sz="2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pretpostavkama</a:t>
            </a:r>
            <a:r>
              <a:rPr lang="en-US" sz="2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sr-Latn-ME" sz="5400" dirty="0">
                <a:ea typeface="Calibri"/>
                <a:cs typeface="Times New Roman"/>
              </a:rPr>
              <a:t/>
            </a:r>
            <a:br>
              <a:rPr lang="sr-Latn-ME" sz="5400" dirty="0">
                <a:ea typeface="Calibri"/>
                <a:cs typeface="Times New Roman"/>
              </a:rPr>
            </a:b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sr-Latn-ME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Tabela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sr-Latn-ME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V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Troškovi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balansiranja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PV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proizvodnje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za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opisane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načine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planiranja</a:t>
            </a:r>
            <a:endParaRPr lang="sr-Latn-ME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sr-Latn-ME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52274"/>
              </p:ext>
            </p:extLst>
          </p:nvPr>
        </p:nvGraphicFramePr>
        <p:xfrm>
          <a:off x="2555776" y="3284984"/>
          <a:ext cx="3960440" cy="1445120"/>
        </p:xfrm>
        <a:graphic>
          <a:graphicData uri="http://schemas.openxmlformats.org/drawingml/2006/table">
            <a:tbl>
              <a:tblPr firstRow="1" firstCol="1" bandRow="1"/>
              <a:tblGrid>
                <a:gridCol w="1980220"/>
                <a:gridCol w="1980220"/>
              </a:tblGrid>
              <a:tr h="275455">
                <a:tc rowSpan="2">
                  <a:txBody>
                    <a:bodyPr/>
                    <a:lstStyle/>
                    <a:p>
                      <a:pPr algn="ctr"/>
                      <a:endParaRPr lang="sr-Latn-ME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Trošlovi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debalansa</a:t>
                      </a:r>
                      <a:endParaRPr lang="sr-Latn-ME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1731">
                <a:tc vMerge="1">
                  <a:txBody>
                    <a:bodyPr/>
                    <a:lstStyle/>
                    <a:p>
                      <a:endParaRPr lang="sr-Latn-M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r-Latn-ME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00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Mjesečni plan</a:t>
                      </a:r>
                      <a:endParaRPr lang="sr-Latn-ME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1150619 €</a:t>
                      </a:r>
                      <a:endParaRPr lang="sr-Latn-ME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00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Dnevni plan</a:t>
                      </a:r>
                      <a:endParaRPr lang="sr-Latn-ME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933605 €</a:t>
                      </a:r>
                      <a:endParaRPr lang="sr-Latn-ME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00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Satni plan</a:t>
                      </a:r>
                      <a:endParaRPr lang="sr-Latn-ME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32458 €</a:t>
                      </a:r>
                      <a:endParaRPr lang="sr-Latn-ME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475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ZAKLJUČAK</a:t>
            </a:r>
            <a:endParaRPr lang="sr-Latn-ME" sz="2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96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sr-Latn-ME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ME" sz="1400" dirty="0" smtClean="0"/>
          </a:p>
          <a:p>
            <a:endParaRPr lang="sr-Latn-ME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2416820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1040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151216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502050306020203" pitchFamily="18" charset="0"/>
                <a:cs typeface="Arial" panose="020B0604020202020204" pitchFamily="34" charset="0"/>
              </a:rPr>
              <a:t>VARIJABILNOST PROIZVODNJE FOTONAPONSKE ELEKTRANE – UTICAJ NA ELEKTROENERGETSKI SISTEM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3371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ME" sz="4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Hvala na pažnji!</a:t>
            </a:r>
            <a:endParaRPr lang="sr-Latn-ME" sz="48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16632"/>
            <a:ext cx="2439988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436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4670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pPr algn="l"/>
            <a:r>
              <a:rPr lang="sr-Latn-ME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Cilj rada</a:t>
            </a:r>
            <a:endParaRPr lang="en-US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47228991"/>
              </p:ext>
            </p:extLst>
          </p:nvPr>
        </p:nvGraphicFramePr>
        <p:xfrm>
          <a:off x="1547664" y="148478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00503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sr-Latn-M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M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ME" sz="3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Polazne osnove</a:t>
            </a:r>
            <a:endParaRPr lang="en-US" sz="36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0301210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r-Latn-ME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Početni uslovi analize</a:t>
            </a:r>
            <a:endParaRPr lang="en-US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Strategija razvoja energetike Crne Gore do 2030. godine</a:t>
            </a:r>
          </a:p>
          <a:p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Podaci iradijacije za područje Crne Gore</a:t>
            </a:r>
          </a:p>
          <a:p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Postojeće rješenje planiranja rada sistema usled proizvodnje iz OIE</a:t>
            </a:r>
          </a:p>
          <a:p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Metodologija proračuna debalansa na osnovama postojećeg rješenja u TP</a:t>
            </a:r>
          </a:p>
          <a:p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Cijene balansne energije dobijene za obračun energije balansiranja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sr-Latn-M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Dimenzionisanje PV elektrana prema usvojenim pretpostavkama</a:t>
            </a:r>
            <a:endParaRPr lang="sr-Latn-ME" sz="2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000192"/>
              </p:ext>
            </p:extLst>
          </p:nvPr>
        </p:nvGraphicFramePr>
        <p:xfrm>
          <a:off x="857950" y="2204864"/>
          <a:ext cx="5897880" cy="736092"/>
        </p:xfrm>
        <a:graphic>
          <a:graphicData uri="http://schemas.openxmlformats.org/drawingml/2006/table">
            <a:tbl>
              <a:tblPr firstRow="1" firstCol="1" bandRow="1"/>
              <a:tblGrid>
                <a:gridCol w="1965960"/>
                <a:gridCol w="1965960"/>
                <a:gridCol w="19659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sr-Latn-ME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Aktivna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površina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 [ha]</a:t>
                      </a:r>
                      <a:endParaRPr lang="sr-Latn-ME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Broj modula [kom]</a:t>
                      </a:r>
                      <a:endParaRPr lang="sr-Latn-ME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Tehnologija I</a:t>
                      </a:r>
                      <a:endParaRPr lang="sr-Latn-ME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16,9354</a:t>
                      </a:r>
                      <a:endParaRPr lang="sr-Latn-ME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134320</a:t>
                      </a:r>
                      <a:endParaRPr lang="sr-Latn-ME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Tehnologija II</a:t>
                      </a:r>
                      <a:endParaRPr lang="sr-Latn-ME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45,6521</a:t>
                      </a:r>
                      <a:endParaRPr lang="sr-Latn-ME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315017</a:t>
                      </a:r>
                      <a:endParaRPr lang="sr-Latn-ME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79166" y="1150586"/>
            <a:ext cx="5976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Tabela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I.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Predviđeni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broj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PV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modula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potrebne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površine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u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skladu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sa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primijenjenom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tehnologijom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sr-Latn-ME" altLang="sr-Latn-R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(PV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elektrana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31,5 [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MW</a:t>
            </a:r>
            <a:r>
              <a:rPr kumimoji="0" lang="en-US" altLang="sr-Latn-RS" sz="16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p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])</a:t>
            </a:r>
            <a:endParaRPr kumimoji="0" lang="en-US" altLang="sr-Latn-R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038003"/>
              </p:ext>
            </p:extLst>
          </p:nvPr>
        </p:nvGraphicFramePr>
        <p:xfrm>
          <a:off x="906368" y="4581128"/>
          <a:ext cx="5897880" cy="736092"/>
        </p:xfrm>
        <a:graphic>
          <a:graphicData uri="http://schemas.openxmlformats.org/drawingml/2006/table">
            <a:tbl>
              <a:tblPr firstRow="1" firstCol="1" bandRow="1"/>
              <a:tblGrid>
                <a:gridCol w="1965960"/>
                <a:gridCol w="1965960"/>
                <a:gridCol w="19659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sr-Latn-ME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Aktivna površina [ha]</a:t>
                      </a:r>
                      <a:endParaRPr lang="sr-Latn-ME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Broj modula [kom]</a:t>
                      </a:r>
                      <a:endParaRPr lang="sr-Latn-ME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Tehnologija I</a:t>
                      </a:r>
                      <a:endParaRPr lang="sr-Latn-ME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0,8064</a:t>
                      </a:r>
                      <a:endParaRPr lang="sr-Latn-ME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6397</a:t>
                      </a:r>
                      <a:endParaRPr lang="sr-Latn-ME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Tehnologija II</a:t>
                      </a:r>
                      <a:endParaRPr lang="sr-Latn-ME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2,1739</a:t>
                      </a:r>
                      <a:endParaRPr lang="sr-Latn-ME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15001</a:t>
                      </a:r>
                      <a:endParaRPr lang="sr-Latn-ME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899592" y="3525339"/>
            <a:ext cx="59046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Tabela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II.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Predviđeni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broj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PV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modula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potrebne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površine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u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skladu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sa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primijenjenom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tehnologijom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sr-Latn-ME" altLang="sr-Latn-R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(PV 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elektrana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1,5 [</a:t>
            </a:r>
            <a:r>
              <a:rPr kumimoji="0" lang="en-US" altLang="sr-Latn-R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MW</a:t>
            </a:r>
            <a:r>
              <a:rPr kumimoji="0" lang="en-US" altLang="sr-Latn-RS" sz="16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p</a:t>
            </a:r>
            <a:r>
              <a:rPr kumimoji="0" lang="en-US" altLang="sr-Latn-R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])</a:t>
            </a:r>
            <a:endParaRPr kumimoji="0" lang="en-US" altLang="sr-Latn-R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96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178" y="476672"/>
            <a:ext cx="8229600" cy="274042"/>
          </a:xfrm>
        </p:spPr>
        <p:txBody>
          <a:bodyPr>
            <a:noAutofit/>
          </a:bodyPr>
          <a:lstStyle/>
          <a:p>
            <a:r>
              <a:rPr lang="sr-Latn-M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Proizvodnja dobijena iz proračuna prema usvojenim pretpostavkama</a:t>
            </a:r>
            <a:endParaRPr lang="sr-Latn-M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ME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sr-Latn-ME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sr-Latn-ME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Tabela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III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Prosječne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proizvodnje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analiziranih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PV 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sistema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sr-Latn-ME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sr-Latn-ME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ME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156" y="1916832"/>
            <a:ext cx="6355220" cy="1645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920923" y="3861048"/>
            <a:ext cx="770485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 prethodnih podataka se došlo na osnovu sledećeg proračuna</a:t>
            </a:r>
          </a:p>
          <a:p>
            <a:pPr algn="ctr"/>
            <a:r>
              <a:rPr lang="sr-Latn-M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𝐸=𝐻×𝐴×𝜂×𝑃𝑅                                                                     (1)</a:t>
            </a:r>
          </a:p>
          <a:p>
            <a:r>
              <a:rPr lang="sr-Latn-M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gdje je:</a:t>
            </a:r>
          </a:p>
          <a:p>
            <a:r>
              <a:rPr lang="sr-Latn-M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 – stvarno dobijena električna energija iz fotonaponskog sistema [MWh]</a:t>
            </a:r>
          </a:p>
          <a:p>
            <a:r>
              <a:rPr lang="sr-Latn-M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 – prosječna energija zračenja sunca za pomenute periode [KWh/m2]</a:t>
            </a:r>
          </a:p>
          <a:p>
            <a:r>
              <a:rPr lang="sr-Latn-M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– površina koju zauzimaju moduli [m2]</a:t>
            </a:r>
          </a:p>
          <a:p>
            <a:r>
              <a:rPr lang="el-G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η – </a:t>
            </a:r>
            <a:r>
              <a:rPr lang="sr-Latn-M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efikasnost modula [%]</a:t>
            </a:r>
          </a:p>
          <a:p>
            <a:r>
              <a:rPr lang="sr-Latn-M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 – faktor gubitaka </a:t>
            </a:r>
          </a:p>
        </p:txBody>
      </p:sp>
    </p:spTree>
    <p:extLst>
      <p:ext uri="{BB962C8B-B14F-4D97-AF65-F5344CB8AC3E}">
        <p14:creationId xmlns:p14="http://schemas.microsoft.com/office/powerpoint/2010/main" val="1875540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pPr algn="l"/>
            <a:r>
              <a:rPr lang="sr-Latn-M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Primjer distribucije proizvodnje iz PV izvora</a:t>
            </a:r>
            <a:endParaRPr lang="sr-Latn-ME" sz="24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8229600" cy="21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331640" y="3068960"/>
            <a:ext cx="59046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M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lika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Distribucija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dnevnih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satnih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varijacija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(PV 31,5 [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MW</a:t>
            </a:r>
            <a:r>
              <a:rPr lang="en-US" sz="14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])</a:t>
            </a:r>
            <a:endParaRPr lang="sr-Latn-ME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Content Placeholder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62" y="3501008"/>
            <a:ext cx="8229600" cy="21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259632" y="5805264"/>
            <a:ext cx="6624736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Slika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2.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Distribucija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dnevnih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i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satnih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varijacija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(PV 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1,5 [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MW</a:t>
            </a:r>
            <a:r>
              <a:rPr lang="en-US" sz="14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p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])</a:t>
            </a:r>
            <a:endParaRPr lang="sr-Latn-ME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2520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" y="188640"/>
            <a:ext cx="8229600" cy="2132856"/>
          </a:xfrm>
        </p:spPr>
        <p:txBody>
          <a:bodyPr>
            <a:noAutofit/>
          </a:bodyPr>
          <a:lstStyle/>
          <a:p>
            <a:pPr algn="l"/>
            <a:r>
              <a:rPr lang="sr-Latn-M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Primjer distribucije proizvodnje iz PV izvora</a:t>
            </a:r>
            <a:r>
              <a:rPr lang="sr-Latn-ME" sz="1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ME" sz="1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ME" sz="1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ME" sz="1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ME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ME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ME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ME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M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M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r-Latn-ME" sz="24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70" y="1052736"/>
            <a:ext cx="8229600" cy="1584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868527" y="2898913"/>
            <a:ext cx="7488832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Slika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3.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Izdvojena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distribucija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satnih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varijacija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(PV 3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1,5 [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MW</a:t>
            </a:r>
            <a:r>
              <a:rPr lang="en-US" sz="1600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p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])</a:t>
            </a:r>
            <a:endParaRPr lang="sr-Latn-ME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74" y="3573016"/>
            <a:ext cx="8280000" cy="16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683568" y="5445224"/>
            <a:ext cx="7920880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Slika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4.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Izdvojena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distribucija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satnih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varijacija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(PV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1,5 [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MW</a:t>
            </a:r>
            <a:r>
              <a:rPr lang="en-US" sz="1600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p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]) </a:t>
            </a:r>
            <a:endParaRPr lang="sr-Latn-ME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4951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sr-Latn-ME" sz="2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</a:rPr>
              <a:t>Uticaj d</a:t>
            </a:r>
            <a:r>
              <a:rPr lang="en-US" sz="27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</a:rPr>
              <a:t>ebalans</a:t>
            </a:r>
            <a:r>
              <a:rPr lang="sr-Latn-ME" sz="2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</a:rPr>
              <a:t>a usled rada PV (imajući u vidu usvojene pretpostavke)</a:t>
            </a:r>
            <a:r>
              <a:rPr lang="en-US" sz="2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</a:rPr>
              <a:t> u </a:t>
            </a:r>
            <a:r>
              <a:rPr lang="en-US" sz="27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</a:rPr>
              <a:t>elektroenergetskom</a:t>
            </a:r>
            <a:r>
              <a:rPr lang="en-US" sz="2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</a:rPr>
              <a:t> </a:t>
            </a:r>
            <a:r>
              <a:rPr lang="en-US" sz="27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</a:rPr>
              <a:t>sistemu</a:t>
            </a:r>
            <a:r>
              <a:rPr lang="en-US" sz="27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</a:rPr>
              <a:t> </a:t>
            </a:r>
            <a:r>
              <a:rPr lang="sr-Latn-ME" sz="3200" b="1" dirty="0">
                <a:latin typeface="Arial"/>
                <a:ea typeface="Times New Roman"/>
              </a:rPr>
              <a:t/>
            </a:r>
            <a:br>
              <a:rPr lang="sr-Latn-ME" sz="3200" b="1" dirty="0">
                <a:latin typeface="Arial"/>
                <a:ea typeface="Times New Roman"/>
              </a:rPr>
            </a:br>
            <a:endParaRPr lang="sr-Latn-M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924959"/>
              </p:ext>
            </p:extLst>
          </p:nvPr>
        </p:nvGraphicFramePr>
        <p:xfrm>
          <a:off x="457200" y="1700213"/>
          <a:ext cx="8229600" cy="4425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9963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7171</TotalTime>
  <Words>561</Words>
  <Application>Microsoft Office PowerPoint</Application>
  <PresentationFormat>On-screen Show (4:3)</PresentationFormat>
  <Paragraphs>117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VARIJABILNOST PROIZVODNJE FOTONAPONSKE ELEKTRANE – UTICAJ NA ELEKTROENERGETSKI SISTEM</vt:lpstr>
      <vt:lpstr>Cilj rada</vt:lpstr>
      <vt:lpstr> Polazne osnove</vt:lpstr>
      <vt:lpstr>Početni uslovi analize</vt:lpstr>
      <vt:lpstr>Dimenzionisanje PV elektrana prema usvojenim pretpostavkama</vt:lpstr>
      <vt:lpstr>Proizvodnja dobijena iz proračuna prema usvojenim pretpostavkama</vt:lpstr>
      <vt:lpstr>Primjer distribucije proizvodnje iz PV izvora</vt:lpstr>
      <vt:lpstr>Primjer distribucije proizvodnje iz PV izvora     </vt:lpstr>
      <vt:lpstr>Uticaj debalansa usled rada PV (imajući u vidu usvojene pretpostavke) u elektroenergetskom sistemu  </vt:lpstr>
      <vt:lpstr>Debalans fotonaponske proizvodnje u odnosu na planiranu</vt:lpstr>
      <vt:lpstr>Ostvarenje balansiranja elektroenergetskog sistema sa PV prema usvojenim pretpostavkama  </vt:lpstr>
      <vt:lpstr>ZAKLJUČAK</vt:lpstr>
      <vt:lpstr>VARIJABILNOST PROIZVODNJE FOTONAPONSKE ELEKTRANE – UTICAJ NA ELEKTROENERGETSKI SISTEM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Žarković</dc:creator>
  <cp:lastModifiedBy>Srdja</cp:lastModifiedBy>
  <cp:revision>94</cp:revision>
  <cp:lastPrinted>2015-05-09T15:29:24Z</cp:lastPrinted>
  <dcterms:created xsi:type="dcterms:W3CDTF">2015-05-06T17:10:14Z</dcterms:created>
  <dcterms:modified xsi:type="dcterms:W3CDTF">2015-05-13T04:35:28Z</dcterms:modified>
</cp:coreProperties>
</file>